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0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1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8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6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43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4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1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3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5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5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7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3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39AD5-EC06-4B7C-93A8-10AE326FA7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BAB357-C16C-4406-AE05-520446E2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2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ZHTgQ5B7xgTa9toL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F06D-EAE9-43AB-BCD0-17899AB00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739204"/>
            <a:ext cx="7766936" cy="1646302"/>
          </a:xfrm>
        </p:spPr>
        <p:txBody>
          <a:bodyPr/>
          <a:lstStyle/>
          <a:p>
            <a:pPr algn="ctr"/>
            <a:r>
              <a:rPr lang="pt-BR" dirty="0"/>
              <a:t>2020-21 Reunión Anual </a:t>
            </a:r>
            <a:br>
              <a:rPr lang="pt-BR" dirty="0"/>
            </a:br>
            <a:r>
              <a:rPr lang="pt-BR" dirty="0"/>
              <a:t>de Título I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DFBD1-C471-41C3-931C-FA09EDE34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2194" y="4412316"/>
            <a:ext cx="4362638" cy="231979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2060"/>
                </a:solidFill>
                <a:ea typeface="+mn-lt"/>
                <a:cs typeface="+mn-lt"/>
              </a:rPr>
              <a:t>River Hall Elementary</a:t>
            </a:r>
            <a:br>
              <a:rPr lang="en-US" sz="2800" dirty="0">
                <a:solidFill>
                  <a:srgbClr val="002060"/>
                </a:solidFill>
                <a:ea typeface="+mn-lt"/>
                <a:cs typeface="+mn-lt"/>
              </a:rPr>
            </a:br>
            <a:r>
              <a:rPr lang="en-US" sz="2800" dirty="0">
                <a:solidFill>
                  <a:srgbClr val="002060"/>
                </a:solidFill>
                <a:ea typeface="+mn-lt"/>
                <a:cs typeface="+mn-lt"/>
              </a:rPr>
              <a:t>23 de </a:t>
            </a:r>
            <a:r>
              <a:rPr lang="en-US" sz="2800" dirty="0" err="1">
                <a:solidFill>
                  <a:srgbClr val="002060"/>
                </a:solidFill>
                <a:ea typeface="+mn-lt"/>
                <a:cs typeface="+mn-lt"/>
              </a:rPr>
              <a:t>septiembre</a:t>
            </a:r>
            <a:r>
              <a:rPr lang="en-US" sz="2800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800">
                <a:solidFill>
                  <a:srgbClr val="002060"/>
                </a:solidFill>
                <a:ea typeface="+mn-lt"/>
                <a:cs typeface="+mn-lt"/>
              </a:rPr>
              <a:t>2020 5:00PM</a:t>
            </a:r>
            <a:endParaRPr lang="en-US" sz="2800" dirty="0">
              <a:solidFill>
                <a:srgbClr val="002060"/>
              </a:solidFill>
              <a:ea typeface="+mn-lt"/>
              <a:cs typeface="+mn-lt"/>
            </a:endParaRPr>
          </a:p>
          <a:p>
            <a:r>
              <a:rPr lang="en-US" sz="2800" dirty="0">
                <a:solidFill>
                  <a:srgbClr val="002060"/>
                </a:solidFill>
                <a:ea typeface="+mn-lt"/>
                <a:cs typeface="+mn-lt"/>
              </a:rPr>
              <a:t>Media Center/Zoom</a:t>
            </a:r>
          </a:p>
          <a:p>
            <a:r>
              <a:rPr lang="en-US" sz="2800" dirty="0">
                <a:solidFill>
                  <a:srgbClr val="002060"/>
                </a:solidFill>
                <a:ea typeface="+mn-lt"/>
                <a:cs typeface="+mn-lt"/>
              </a:rPr>
              <a:t>Jody Poulakis, Principal</a:t>
            </a:r>
          </a:p>
          <a:p>
            <a:endParaRPr lang="en-US" sz="28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679F3-3F7C-4567-908E-FFC2400A7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08" y="131976"/>
            <a:ext cx="4367183" cy="2178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DF3CF5-93A3-4C22-9149-5F9344DA9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51" y="5105329"/>
            <a:ext cx="936891" cy="93376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02292A8-1B52-4878-BDBB-E35EEE72D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70" y="-105851"/>
            <a:ext cx="2762338" cy="26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9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highlight>
                  <a:srgbClr val="FFFF00"/>
                </a:highlight>
              </a:rPr>
              <a:t>River Hall Elementary</a:t>
            </a:r>
            <a:br>
              <a:rPr lang="en-US" sz="4400" dirty="0">
                <a:highlight>
                  <a:srgbClr val="FFFF00"/>
                </a:highlight>
              </a:rPr>
            </a:br>
            <a:r>
              <a:rPr lang="en-US" sz="4400" dirty="0" err="1">
                <a:highlight>
                  <a:srgbClr val="FFFF00"/>
                </a:highlight>
              </a:rPr>
              <a:t>Logros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Alcanzados</a:t>
            </a:r>
            <a:endParaRPr lang="en-US" sz="4400" dirty="0">
              <a:highlight>
                <a:srgbClr val="FFFF00"/>
              </a:highlight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152F-34F0-4926-A242-3A039080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450260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u="sng" dirty="0"/>
              <a:t>Reading Curriculum</a:t>
            </a:r>
            <a:r>
              <a:rPr lang="en-US" sz="2400" dirty="0"/>
              <a:t>:  Really Great Reading, Reading Street K-3, Ready Gen 4/5, Math:  Go Math K-5, Science McGraw Hill</a:t>
            </a:r>
          </a:p>
          <a:p>
            <a:r>
              <a:rPr lang="en-US" sz="2400" dirty="0"/>
              <a:t>What assessments are expected to be administered this year and approximate dates?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u="sng" dirty="0"/>
              <a:t>Assessments </a:t>
            </a:r>
            <a:r>
              <a:rPr lang="en-US" sz="2400" dirty="0"/>
              <a:t>include BOY (September), MOY (January), EOY (May) </a:t>
            </a:r>
            <a:r>
              <a:rPr lang="en-US" sz="2400" dirty="0" err="1"/>
              <a:t>iReady</a:t>
            </a:r>
            <a:r>
              <a:rPr lang="en-US" sz="2400" dirty="0"/>
              <a:t>, STAR Early Literacy (Kinder) and ongoing formative assessments in class</a:t>
            </a:r>
          </a:p>
          <a:p>
            <a:r>
              <a:rPr lang="en-US" sz="2400" dirty="0"/>
              <a:t>What </a:t>
            </a:r>
            <a:r>
              <a:rPr lang="en-US" sz="2400" u="sng" dirty="0"/>
              <a:t>interventions</a:t>
            </a:r>
            <a:r>
              <a:rPr lang="en-US" sz="2400" dirty="0"/>
              <a:t> do we provide to struggling students?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WIN Time is built around the standards that students need to master providing both intervention and enrichment to individual students.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835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/>
              <a:t>Encuesta para padres de la reunión anual del Título I</a:t>
            </a:r>
            <a:endParaRPr lang="en-US" sz="4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152F-34F0-4926-A242-3A039080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2400" u="sng" dirty="0"/>
              <a:t>Reading Curriculum</a:t>
            </a:r>
            <a:r>
              <a:rPr lang="en-US" sz="2400" dirty="0"/>
              <a:t>:  Really Great Reading, Reading Street K-3, Ready Gen 4/5, Math:  Go Math K-5, Science McGraw Hill</a:t>
            </a:r>
          </a:p>
          <a:p>
            <a:r>
              <a:rPr lang="en-US" sz="2400" dirty="0"/>
              <a:t>What assessments are expected to be administered this year and approximate dates?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u="sng" dirty="0"/>
              <a:t>Assessments </a:t>
            </a:r>
            <a:r>
              <a:rPr lang="en-US" sz="2400" dirty="0"/>
              <a:t>include BOY (September), MOY (January), EOY (May) </a:t>
            </a:r>
            <a:r>
              <a:rPr lang="en-US" sz="2400" dirty="0" err="1"/>
              <a:t>iReady</a:t>
            </a:r>
            <a:r>
              <a:rPr lang="en-US" sz="2400" dirty="0"/>
              <a:t>, STAR Early Literacy (Kinder) and ongoing formative assessments in class</a:t>
            </a:r>
          </a:p>
          <a:p>
            <a:r>
              <a:rPr lang="en-US" sz="2400" dirty="0"/>
              <a:t>What </a:t>
            </a:r>
            <a:r>
              <a:rPr lang="en-US" sz="2400" u="sng" dirty="0"/>
              <a:t>interventions</a:t>
            </a:r>
            <a:r>
              <a:rPr lang="en-US" sz="2400" dirty="0"/>
              <a:t> do we provide to struggling students?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WIN Time is built around the standards that students need to master providing both intervention and enrichment to individual students.</a:t>
            </a:r>
          </a:p>
          <a:p>
            <a:pPr marL="0" indent="0">
              <a:buNone/>
            </a:pPr>
            <a:r>
              <a:rPr lang="es-ES" sz="2400" dirty="0"/>
              <a:t>Complete la Encuesta de Padres de la Reunión Anual de Título I 2020-2021 para ayudar con la implementación de un Programa de Título I a nivel escolar que satisfaga las necesidades de su familia.</a:t>
            </a:r>
            <a:r>
              <a:rPr lang="en-US" sz="2400" dirty="0"/>
              <a:t>  </a:t>
            </a:r>
          </a:p>
          <a:p>
            <a:pPr marL="0" indent="0">
              <a:buNone/>
            </a:pPr>
            <a:r>
              <a:rPr lang="es-ES" sz="2400" dirty="0"/>
              <a:t>Los resultados de esta encuesta se utilizarán para ayudar en el desarrollo del Plan de Participación de Padres y Familias (PFEP) de Título I a nivel escolar, y futuras actividades, eventos y talleres de participación de padres y familias.</a:t>
            </a:r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725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/>
              <a:t>Encuesta para padres de la reunión anual del Título I (continuación)</a:t>
            </a:r>
            <a:endParaRPr lang="en-US" sz="4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A1B53-99C1-49E5-A783-0D23EE3F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007" y="2419945"/>
            <a:ext cx="5719511" cy="32462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17A265-45C1-42B6-8D6D-698BF798EEE2}"/>
              </a:ext>
            </a:extLst>
          </p:cNvPr>
          <p:cNvSpPr/>
          <p:nvPr/>
        </p:nvSpPr>
        <p:spPr>
          <a:xfrm>
            <a:off x="1176720" y="33668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n-US" dirty="0">
                <a:solidFill>
                  <a:srgbClr val="222222"/>
                </a:solidFill>
                <a:latin typeface="inherit"/>
              </a:rPr>
              <a:t>Haga clic en el enlace a la encuesta de Google. </a:t>
            </a:r>
            <a:r>
              <a:rPr lang="es-ES" altLang="en-US" dirty="0">
                <a:solidFill>
                  <a:srgbClr val="222222"/>
                </a:solidFill>
                <a:latin typeface="inherit"/>
                <a:hlinkClick r:id="rId3"/>
              </a:rPr>
              <a:t>https://forms.gle/ZHTgQ5B7xgTa9toL9</a:t>
            </a:r>
            <a:endParaRPr lang="es-ES" altLang="en-US" dirty="0">
              <a:solidFill>
                <a:srgbClr val="222222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13621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/>
              <a:t>¡Su participación es clave para el éxito de su hijo!</a:t>
            </a:r>
            <a:endParaRPr lang="en-US" sz="4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152F-34F0-4926-A242-3A039080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s-ES" sz="2400" dirty="0"/>
              <a:t>Eres el primer maestro/a de tu hijo</a:t>
            </a:r>
          </a:p>
          <a:p>
            <a:r>
              <a:rPr lang="es-ES" sz="2400" dirty="0"/>
              <a:t>Tiene la capacidad de influir en la educación de su hijo más que cualquier maestro o escuela</a:t>
            </a:r>
          </a:p>
          <a:p>
            <a:r>
              <a:rPr lang="es-ES" sz="2400" dirty="0"/>
              <a:t>Usted conoce a su hijo/a mejor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dirty="0"/>
              <a:t>Comparta información sobre los intereses y habilidades de su hijo con los maestros; y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200" dirty="0"/>
              <a:t>Solicite ver informes de progreso de su hijo o acceda a través del Portal para padres para ver información sobre el progreso académico de su hijo</a:t>
            </a:r>
            <a:endParaRPr lang="en-US" sz="2200" dirty="0"/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63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340" y="29390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/>
              <a:t>Información de contacto de la escuela</a:t>
            </a:r>
            <a:endParaRPr lang="en-US" sz="4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07E6E96-0F73-43EA-AD92-D40A44A578E4}"/>
              </a:ext>
            </a:extLst>
          </p:cNvPr>
          <p:cNvSpPr txBox="1">
            <a:spLocks/>
          </p:cNvSpPr>
          <p:nvPr/>
        </p:nvSpPr>
        <p:spPr>
          <a:xfrm>
            <a:off x="5084302" y="2008181"/>
            <a:ext cx="2297187" cy="639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Jody Poulakis</a:t>
            </a:r>
          </a:p>
          <a:p>
            <a:pPr marL="0" indent="0" algn="ctr">
              <a:buNone/>
            </a:pPr>
            <a:r>
              <a:rPr lang="en-US" dirty="0"/>
              <a:t>Principal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314CD06-42AB-4188-9DDC-622E6EC9B179}"/>
              </a:ext>
            </a:extLst>
          </p:cNvPr>
          <p:cNvSpPr txBox="1">
            <a:spLocks/>
          </p:cNvSpPr>
          <p:nvPr/>
        </p:nvSpPr>
        <p:spPr>
          <a:xfrm>
            <a:off x="8826687" y="1393651"/>
            <a:ext cx="2297187" cy="1033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4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0" dirty="0"/>
              <a:t>Becky Van Helden</a:t>
            </a:r>
          </a:p>
          <a:p>
            <a:pPr algn="ctr"/>
            <a:r>
              <a:rPr lang="en-US" sz="1700" b="0" dirty="0"/>
              <a:t>Parent Involvement Specialist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124975-3462-4AD2-98CF-DE5F967DC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74" y="2647943"/>
            <a:ext cx="1474026" cy="20093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98C498-5D51-47A8-8CAD-8A90B0989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1110" y="3619782"/>
            <a:ext cx="1809447" cy="2397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C696E0-3F06-4335-8F9E-C90B539FD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05" y="2773332"/>
            <a:ext cx="1598496" cy="1883942"/>
          </a:xfrm>
          <a:prstGeom prst="rect">
            <a:avLst/>
          </a:prstGeo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AC4B762-E16D-42F6-A206-9C70F58D0235}"/>
              </a:ext>
            </a:extLst>
          </p:cNvPr>
          <p:cNvSpPr txBox="1">
            <a:spLocks/>
          </p:cNvSpPr>
          <p:nvPr/>
        </p:nvSpPr>
        <p:spPr>
          <a:xfrm>
            <a:off x="2007239" y="2831351"/>
            <a:ext cx="2297187" cy="639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Michelle Mell</a:t>
            </a:r>
          </a:p>
          <a:p>
            <a:pPr marL="0" indent="0" algn="ctr">
              <a:buNone/>
            </a:pPr>
            <a:r>
              <a:rPr lang="en-US" dirty="0"/>
              <a:t>Assistant Principal</a:t>
            </a:r>
          </a:p>
        </p:txBody>
      </p:sp>
    </p:spTree>
    <p:extLst>
      <p:ext uri="{BB962C8B-B14F-4D97-AF65-F5344CB8AC3E}">
        <p14:creationId xmlns:p14="http://schemas.microsoft.com/office/powerpoint/2010/main" val="188741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/>
              <a:t>Preguntas</a:t>
            </a:r>
            <a:r>
              <a:rPr lang="en-US" sz="4400" dirty="0"/>
              <a:t>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Image result for questions">
            <a:extLst>
              <a:ext uri="{FF2B5EF4-FFF2-40B4-BE49-F238E27FC236}">
                <a16:creationId xmlns:a16="http://schemas.microsoft.com/office/drawing/2014/main" id="{97A86142-06E6-4AB6-B263-8A56A297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90" y="1930400"/>
            <a:ext cx="5255491" cy="28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5596DF-E7B8-4327-95E7-B200945A0B1F}"/>
              </a:ext>
            </a:extLst>
          </p:cNvPr>
          <p:cNvSpPr/>
          <p:nvPr/>
        </p:nvSpPr>
        <p:spPr>
          <a:xfrm>
            <a:off x="3162650" y="5666154"/>
            <a:ext cx="4850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charset="0"/>
              </a:rPr>
              <a:t>¡Gracias por </a:t>
            </a:r>
            <a:r>
              <a:rPr lang="en-US" altLang="en-US" sz="2400" b="1" dirty="0" err="1">
                <a:latin typeface="Arial" charset="0"/>
              </a:rPr>
              <a:t>atender</a:t>
            </a:r>
            <a:r>
              <a:rPr lang="en-US" altLang="en-US" sz="2400" b="1" dirty="0">
                <a:latin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718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¿Por </a:t>
            </a:r>
            <a:r>
              <a:rPr lang="en-US" sz="4400" dirty="0" err="1"/>
              <a:t>qué</a:t>
            </a:r>
            <a:r>
              <a:rPr lang="en-US" sz="4400" dirty="0"/>
              <a:t> </a:t>
            </a:r>
            <a:r>
              <a:rPr lang="en-US" sz="4400" dirty="0" err="1"/>
              <a:t>estamos</a:t>
            </a:r>
            <a:r>
              <a:rPr lang="en-US" sz="4400" dirty="0"/>
              <a:t> </a:t>
            </a:r>
            <a:r>
              <a:rPr lang="en-US" sz="4400" dirty="0" err="1"/>
              <a:t>aquí</a:t>
            </a:r>
            <a:r>
              <a:rPr lang="en-US" sz="4400" dirty="0"/>
              <a:t>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152F-34F0-4926-A242-3A039080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El Nuevo Decreto, Todo Estudiante Alcanza el Éxito “</a:t>
            </a:r>
            <a:r>
              <a:rPr lang="es-ES" sz="2400" dirty="0" err="1"/>
              <a:t>Every</a:t>
            </a:r>
            <a:r>
              <a:rPr lang="es-ES" sz="2400" dirty="0"/>
              <a:t> </a:t>
            </a:r>
            <a:r>
              <a:rPr lang="es-ES" sz="2400" dirty="0" err="1"/>
              <a:t>Student</a:t>
            </a:r>
            <a:r>
              <a:rPr lang="es-ES" sz="2400" dirty="0"/>
              <a:t> </a:t>
            </a:r>
            <a:r>
              <a:rPr lang="es-ES" sz="2400" dirty="0" err="1"/>
              <a:t>Succeeds</a:t>
            </a:r>
            <a:r>
              <a:rPr lang="es-ES" sz="2400" dirty="0"/>
              <a:t> </a:t>
            </a:r>
            <a:r>
              <a:rPr lang="es-ES" sz="2400" dirty="0" err="1"/>
              <a:t>Act</a:t>
            </a:r>
            <a:r>
              <a:rPr lang="es-ES" sz="2400" dirty="0"/>
              <a:t> (ESSA)” del 2015, requiere que cada Escuela de Título I realice una Reunión Anual de los Padres de Título I con el propósito de: </a:t>
            </a:r>
          </a:p>
          <a:p>
            <a:pPr marL="514350" indent="-457200">
              <a:lnSpc>
                <a:spcPct val="90000"/>
              </a:lnSpc>
            </a:pPr>
            <a:r>
              <a:rPr lang="es-ES" sz="2400" dirty="0"/>
              <a:t>Informar a usted sobre la participación de su escuela en Título I</a:t>
            </a:r>
          </a:p>
          <a:p>
            <a:pPr marL="514350" indent="-457200">
              <a:lnSpc>
                <a:spcPct val="90000"/>
              </a:lnSpc>
            </a:pPr>
            <a:r>
              <a:rPr lang="es-EC" sz="2400" dirty="0"/>
              <a:t>Explicar los requisitos de Título I</a:t>
            </a:r>
          </a:p>
          <a:p>
            <a:pPr marL="514350" indent="-457200">
              <a:lnSpc>
                <a:spcPct val="90000"/>
              </a:lnSpc>
            </a:pPr>
            <a:r>
              <a:rPr lang="es-ES" sz="2400" dirty="0"/>
              <a:t>Explicar sobre sus derechos como padres, quienes  tienen interés en participar en la educación de su hijo/a.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527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/>
              <a:t>¿Qué significa ser una  Escuela de Título I?</a:t>
            </a:r>
            <a:endParaRPr lang="en-US" sz="4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152F-34F0-4926-A242-3A039080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Ser una Escuela de Título I significa recibir fondos federales (dólares de Título I ) para suplementar la existencia del programa en la escuela.</a:t>
            </a:r>
            <a:br>
              <a:rPr lang="es-ES" sz="2400" dirty="0"/>
            </a:br>
            <a:endParaRPr lang="en-US" sz="2400" dirty="0"/>
          </a:p>
          <a:p>
            <a:pPr marL="514350" indent="-457200">
              <a:lnSpc>
                <a:spcPct val="90000"/>
              </a:lnSpc>
            </a:pPr>
            <a:r>
              <a:rPr lang="es-ES" sz="2400" dirty="0"/>
              <a:t>Se identifica las dificultades que los estudiantes experimentan, se provee asistencia oportuna para ayudar a  que estos estudiantes  logren alcanzar los retos de las normas educativas del Estado. </a:t>
            </a:r>
          </a:p>
          <a:p>
            <a:pPr marL="514350" indent="-457200">
              <a:lnSpc>
                <a:spcPct val="90000"/>
              </a:lnSpc>
            </a:pPr>
            <a:r>
              <a:rPr lang="es-ES" sz="2400" dirty="0"/>
              <a:t>Se entrega fondos extras para pagos del personal, programas  y provisiones</a:t>
            </a:r>
            <a:endParaRPr lang="en-US" sz="2400" dirty="0"/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981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River Hall</a:t>
            </a:r>
            <a:br>
              <a:rPr lang="en-US" sz="4400" dirty="0"/>
            </a:br>
            <a:r>
              <a:rPr lang="en-US" sz="4400" dirty="0" err="1"/>
              <a:t>Fondos</a:t>
            </a:r>
            <a:r>
              <a:rPr lang="en-US" sz="4400" dirty="0"/>
              <a:t> de </a:t>
            </a:r>
            <a:r>
              <a:rPr lang="en-US" sz="4400" dirty="0" err="1"/>
              <a:t>Título</a:t>
            </a:r>
            <a:r>
              <a:rPr lang="en-US" sz="4400" dirty="0"/>
              <a:t>  I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152F-34F0-4926-A242-3A039080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Se recibe </a:t>
            </a:r>
            <a:r>
              <a:rPr lang="en-US" sz="2400" dirty="0" err="1"/>
              <a:t>aproximadamente</a:t>
            </a:r>
            <a:r>
              <a:rPr lang="en-US" sz="2400" dirty="0"/>
              <a:t> $565,000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“ESSA” </a:t>
            </a:r>
            <a:r>
              <a:rPr lang="en-US" sz="2400" dirty="0" err="1"/>
              <a:t>conserva</a:t>
            </a:r>
            <a:r>
              <a:rPr lang="en-US" sz="2400" dirty="0"/>
              <a:t> el </a:t>
            </a:r>
            <a:r>
              <a:rPr lang="en-US" sz="2400" dirty="0" err="1"/>
              <a:t>mismo</a:t>
            </a:r>
            <a:r>
              <a:rPr lang="en-US" sz="2400" dirty="0"/>
              <a:t> </a:t>
            </a:r>
            <a:r>
              <a:rPr lang="en-US" sz="2400" dirty="0" err="1"/>
              <a:t>criterio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el </a:t>
            </a:r>
            <a:r>
              <a:rPr lang="en-US" sz="2400" dirty="0" err="1"/>
              <a:t>manejo</a:t>
            </a:r>
            <a:r>
              <a:rPr lang="en-US" sz="2400" dirty="0"/>
              <a:t> de  </a:t>
            </a:r>
            <a:r>
              <a:rPr lang="en-US" sz="2400" dirty="0" err="1"/>
              <a:t>de</a:t>
            </a:r>
            <a:r>
              <a:rPr lang="en-US" sz="2400" dirty="0"/>
              <a:t> </a:t>
            </a:r>
            <a:r>
              <a:rPr lang="en-US" sz="2400" dirty="0" err="1"/>
              <a:t>fondos</a:t>
            </a:r>
            <a:r>
              <a:rPr lang="en-US" sz="2400" dirty="0"/>
              <a:t> de </a:t>
            </a:r>
            <a:r>
              <a:rPr lang="en-US" sz="2400" dirty="0" err="1"/>
              <a:t>Título</a:t>
            </a:r>
            <a:r>
              <a:rPr lang="en-US" sz="2400" dirty="0"/>
              <a:t> I: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Se basa en los datos del  censo sobre la pobreza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La clasificación de la escuela, basándose en el informe del porcentaje de estudiantes  que lo necesita.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Actualmente, existen </a:t>
            </a:r>
            <a:r>
              <a:rPr lang="en-US" sz="2400" dirty="0">
                <a:solidFill>
                  <a:srgbClr val="FF0000"/>
                </a:solidFill>
              </a:rPr>
              <a:t>45</a:t>
            </a:r>
            <a:r>
              <a:rPr lang="en-US" sz="2400" dirty="0"/>
              <a:t> </a:t>
            </a:r>
            <a:r>
              <a:rPr lang="es-ES" sz="2400" dirty="0"/>
              <a:t>escuelas de Título I en el Condado de Lee</a:t>
            </a:r>
            <a:endParaRPr lang="en-US" sz="2400" dirty="0"/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808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highlight>
                  <a:srgbClr val="FFFF00"/>
                </a:highlight>
              </a:rPr>
              <a:t>River Hall Elementary</a:t>
            </a:r>
            <a:br>
              <a:rPr lang="en-US" sz="4400" dirty="0">
                <a:highlight>
                  <a:srgbClr val="FFFF00"/>
                </a:highlight>
              </a:rPr>
            </a:br>
            <a:r>
              <a:rPr lang="es-ES" sz="4400" dirty="0">
                <a:highlight>
                  <a:srgbClr val="FFFF00"/>
                </a:highlight>
              </a:rPr>
              <a:t>¿Cómo se utilizan los fondos?</a:t>
            </a:r>
            <a:endParaRPr lang="en-US" sz="4400" dirty="0">
              <a:highlight>
                <a:srgbClr val="FFFF00"/>
              </a:highlight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152F-34F0-4926-A242-3A039080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Additional Personnel: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	 </a:t>
            </a:r>
            <a:r>
              <a:rPr lang="en-US" sz="2400" dirty="0">
                <a:solidFill>
                  <a:schemeClr val="accent1"/>
                </a:solidFill>
              </a:rPr>
              <a:t>Peer Collaborative Teacher, 3 resource teachers, 2 Para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1"/>
                </a:solidFill>
              </a:rPr>
              <a:t>	 Pros, 1 Parent Involvement Para, 1 Clerk Typist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Supplies and Materials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After-School Tutoring Program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Professional Development &amp; Training for Teachers &amp; Staff</a:t>
            </a:r>
          </a:p>
          <a:p>
            <a:pPr>
              <a:lnSpc>
                <a:spcPct val="90000"/>
              </a:lnSpc>
            </a:pP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309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151075"/>
            <a:ext cx="8596668" cy="177932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/>
              <a:t>¿Qué se incluye en el Plan de Participación de Padres y Familias de las escuelas?</a:t>
            </a:r>
            <a:endParaRPr lang="en-US" sz="4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152F-34F0-4926-A242-3A039080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400050"/>
            <a:r>
              <a:rPr lang="es-ES" sz="2400" dirty="0"/>
              <a:t>Cómo los padres /las familias pueden participar en la toma de decisiones y en actividades.</a:t>
            </a:r>
          </a:p>
          <a:p>
            <a:pPr marL="400050"/>
            <a:r>
              <a:rPr lang="es-ES" sz="2400" dirty="0"/>
              <a:t>Cómo se están utilizando los fondos para la participación de las familias.</a:t>
            </a:r>
          </a:p>
          <a:p>
            <a:pPr marL="400050"/>
            <a:r>
              <a:rPr lang="es-ES" sz="2400" dirty="0"/>
              <a:t>Cómo se proporcionará la información y capacitación a los padres / familias.</a:t>
            </a:r>
          </a:p>
          <a:p>
            <a:pPr marL="400050"/>
            <a:r>
              <a:rPr lang="es-ES" sz="2400" dirty="0"/>
              <a:t>Qué actividades la escuela realizará para fortalecer el  compromiso entre padres/ familias y el personal.</a:t>
            </a:r>
            <a:endParaRPr lang="en-US" sz="2400" dirty="0"/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92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/>
              <a:t>Compromiso</a:t>
            </a:r>
            <a:r>
              <a:rPr lang="en-US" sz="4400" dirty="0"/>
              <a:t> de Padres / </a:t>
            </a:r>
            <a:r>
              <a:rPr lang="en-US" sz="4400" dirty="0" err="1"/>
              <a:t>Familias</a:t>
            </a:r>
            <a:r>
              <a:rPr lang="en-US" sz="4400" dirty="0"/>
              <a:t> (cont.)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152F-34F0-4926-A242-3A039080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4160698"/>
          </a:xfrm>
        </p:spPr>
        <p:txBody>
          <a:bodyPr>
            <a:normAutofit fontScale="62500" lnSpcReduction="20000"/>
          </a:bodyPr>
          <a:lstStyle/>
          <a:p>
            <a:pPr marL="400050">
              <a:lnSpc>
                <a:spcPct val="110000"/>
              </a:lnSpc>
            </a:pPr>
            <a:r>
              <a:rPr lang="es-ES" sz="3800" dirty="0"/>
              <a:t>Participar en el desarrollo del Convenio “Compact”  Hogar / Escuela.</a:t>
            </a:r>
          </a:p>
          <a:p>
            <a:pPr marL="400050">
              <a:lnSpc>
                <a:spcPct val="110000"/>
              </a:lnSpc>
            </a:pPr>
            <a:r>
              <a:rPr lang="es-ES" sz="3800" dirty="0"/>
              <a:t>Participar en el desarrollo de las Políticas de Participación de los Padres de la escuela. </a:t>
            </a:r>
          </a:p>
          <a:p>
            <a:pPr marL="400050">
              <a:lnSpc>
                <a:spcPct val="110000"/>
              </a:lnSpc>
            </a:pPr>
            <a:r>
              <a:rPr lang="es-ES" sz="3800" dirty="0"/>
              <a:t>Participar en el desarrollo del Plan de Mejoras de la Escuela.</a:t>
            </a:r>
          </a:p>
          <a:p>
            <a:pPr marL="400050">
              <a:lnSpc>
                <a:spcPct val="110000"/>
              </a:lnSpc>
            </a:pPr>
            <a:r>
              <a:rPr lang="es-ES" sz="3800" dirty="0"/>
              <a:t>Participar en la planificación de actividades del Programa de Participación de Padres.</a:t>
            </a:r>
          </a:p>
          <a:p>
            <a:pPr marL="400050">
              <a:lnSpc>
                <a:spcPct val="110000"/>
              </a:lnSpc>
            </a:pPr>
            <a:r>
              <a:rPr lang="es-ES" sz="3800" dirty="0"/>
              <a:t>Participar en talleres de la escuela.</a:t>
            </a:r>
          </a:p>
          <a:p>
            <a:pPr marL="400050">
              <a:lnSpc>
                <a:spcPct val="110000"/>
              </a:lnSpc>
            </a:pPr>
            <a:r>
              <a:rPr lang="es-ES" sz="3800" dirty="0"/>
              <a:t>Convertirse en padres voluntarios.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585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/>
              <a:t>¿En qué consiste el Convenio de los Padres con la Escuela?</a:t>
            </a:r>
            <a:endParaRPr lang="en-US" sz="4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152F-34F0-4926-A242-3A039080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El convenio es un compromiso de la escuela, los padres y el estudiante de compartir la responsabilidad de mejorar el rendimiento académico.</a:t>
            </a:r>
          </a:p>
          <a:p>
            <a:pPr marL="400050">
              <a:lnSpc>
                <a:spcPct val="90000"/>
              </a:lnSpc>
            </a:pPr>
            <a:r>
              <a:rPr lang="es-ES" sz="2400" dirty="0"/>
              <a:t>Usted(s) como Padres de Título I, tienen el derecho de participar en el desarrollo del Convenio Padres – Escuela. </a:t>
            </a:r>
          </a:p>
          <a:p>
            <a:pPr marL="400050">
              <a:lnSpc>
                <a:spcPct val="90000"/>
              </a:lnSpc>
            </a:pPr>
            <a:r>
              <a:rPr lang="es-ES" sz="2400" dirty="0"/>
              <a:t>Estos convenios se desarrollan con la participación de TODAS las partes interesadas y son firmados por el/la maestro(a), los padres, y el estudiante.</a:t>
            </a:r>
            <a:endParaRPr lang="en-US" sz="2400" dirty="0"/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75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8E57-F9BE-4784-BD4F-7D60F969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400" dirty="0"/>
              <a:t>¿Cómo solicito las certificaciones de los maestros de mi hijo(a)?</a:t>
            </a:r>
            <a:endParaRPr lang="en-US" sz="4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152F-34F0-4926-A242-3A039080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/>
              <a:t>De acuerdo al Decreto de “ESSA,” los maestros DEBEN  llenar los requisitos de licenciatura y certificación de maestros,  establecidos por el Estado de La Florida. </a:t>
            </a:r>
          </a:p>
          <a:p>
            <a:pPr marL="400050"/>
            <a:r>
              <a:rPr lang="es-ES" sz="2400" dirty="0"/>
              <a:t>Ustedes como Padres de Título I, tienen el derecho de solicitar las certificaciones de los maestros de su hijo(a).</a:t>
            </a:r>
          </a:p>
          <a:p>
            <a:pPr marL="400050"/>
            <a:r>
              <a:rPr lang="es-ES" sz="2400" dirty="0"/>
              <a:t>Esta información se puede obtener contactando el administrador (principal, director) de la escuela.</a:t>
            </a:r>
          </a:p>
          <a:p>
            <a:pPr marL="400050"/>
            <a:r>
              <a:rPr lang="es-ES" sz="2400" dirty="0"/>
              <a:t>Los padres serán notificados por carta, en el caso de que por cuatro semanas consecutivas el maestro de su hijo(a) sea alguien que no tenga licenciatura o certificación.</a:t>
            </a:r>
            <a:endParaRPr lang="en-US" sz="2400" dirty="0"/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63205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8721"/>
      </a:accent1>
      <a:accent2>
        <a:srgbClr val="FEBF4B"/>
      </a:accent2>
      <a:accent3>
        <a:srgbClr val="ADD1EF"/>
      </a:accent3>
      <a:accent4>
        <a:srgbClr val="FFFFFF"/>
      </a:accent4>
      <a:accent5>
        <a:srgbClr val="0563C1"/>
      </a:accent5>
      <a:accent6>
        <a:srgbClr val="70AD47"/>
      </a:accent6>
      <a:hlink>
        <a:srgbClr val="44546A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170A8246A054184B9DCB4761397AF" ma:contentTypeVersion="10" ma:contentTypeDescription="Create a new document." ma:contentTypeScope="" ma:versionID="0690608c07642809245a2464f7661837">
  <xsd:schema xmlns:xsd="http://www.w3.org/2001/XMLSchema" xmlns:xs="http://www.w3.org/2001/XMLSchema" xmlns:p="http://schemas.microsoft.com/office/2006/metadata/properties" xmlns:ns3="b2371f3c-40e9-459e-957e-1f9f673966a7" targetNamespace="http://schemas.microsoft.com/office/2006/metadata/properties" ma:root="true" ma:fieldsID="f3b6d861cbe535d6c3e06f1f635e2636" ns3:_="">
    <xsd:import namespace="b2371f3c-40e9-459e-957e-1f9f673966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71f3c-40e9-459e-957e-1f9f67396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077EE8-7CB8-420C-8882-EE8075A0D2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371f3c-40e9-459e-957e-1f9f673966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481F8F-A124-4AFF-AE6B-BC4D4A66BB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9A76BD-FDEE-4EED-BF61-2A25D7AEB2D9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2371f3c-40e9-459e-957e-1f9f673966a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1106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inherit</vt:lpstr>
      <vt:lpstr>Trebuchet MS</vt:lpstr>
      <vt:lpstr>Wingdings</vt:lpstr>
      <vt:lpstr>Wingdings 3</vt:lpstr>
      <vt:lpstr>Facet</vt:lpstr>
      <vt:lpstr>2020-21 Reunión Anual  de Título I </vt:lpstr>
      <vt:lpstr>¿Por qué estamos aquí?</vt:lpstr>
      <vt:lpstr>¿Qué significa ser una  Escuela de Título I?</vt:lpstr>
      <vt:lpstr>River Hall Fondos de Título  I </vt:lpstr>
      <vt:lpstr>River Hall Elementary ¿Cómo se utilizan los fondos?</vt:lpstr>
      <vt:lpstr>¿Qué se incluye en el Plan de Participación de Padres y Familias de las escuelas?</vt:lpstr>
      <vt:lpstr>Compromiso de Padres / Familias (cont.)</vt:lpstr>
      <vt:lpstr>¿En qué consiste el Convenio de los Padres con la Escuela?</vt:lpstr>
      <vt:lpstr>¿Cómo solicito las certificaciones de los maestros de mi hijo(a)?</vt:lpstr>
      <vt:lpstr>River Hall Elementary Logros Alcanzados</vt:lpstr>
      <vt:lpstr>Encuesta para padres de la reunión anual del Título I</vt:lpstr>
      <vt:lpstr>Encuesta para padres de la reunión anual del Título I (continuación)</vt:lpstr>
      <vt:lpstr>¡Su participación es clave para el éxito de su hijo!</vt:lpstr>
      <vt:lpstr>Información de contacto de la escuela</vt:lpstr>
      <vt:lpstr>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 2019-20 Annual  Title I Meeting</dc:title>
  <dc:creator>Olguin, Oscar</dc:creator>
  <cp:lastModifiedBy>Stubelt, Angela</cp:lastModifiedBy>
  <cp:revision>31</cp:revision>
  <dcterms:created xsi:type="dcterms:W3CDTF">2019-04-17T12:40:45Z</dcterms:created>
  <dcterms:modified xsi:type="dcterms:W3CDTF">2021-02-02T17:00:13Z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0x0101003DB170A8246A054184B9DCB4761397AF</vt:lpwstr>
  </property>
</Properties>
</file>